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  <p:sldMasterId id="2147483651" r:id="rId2"/>
  </p:sldMasterIdLst>
  <p:notesMasterIdLst>
    <p:notesMasterId r:id="rId65"/>
  </p:notesMasterIdLst>
  <p:handoutMasterIdLst>
    <p:handoutMasterId r:id="rId66"/>
  </p:handoutMasterIdLst>
  <p:sldIdLst>
    <p:sldId id="257" r:id="rId3"/>
    <p:sldId id="279" r:id="rId4"/>
    <p:sldId id="338" r:id="rId5"/>
    <p:sldId id="423" r:id="rId6"/>
    <p:sldId id="311" r:id="rId7"/>
    <p:sldId id="462" r:id="rId8"/>
    <p:sldId id="310" r:id="rId9"/>
    <p:sldId id="452" r:id="rId10"/>
    <p:sldId id="371" r:id="rId11"/>
    <p:sldId id="416" r:id="rId12"/>
    <p:sldId id="372" r:id="rId13"/>
    <p:sldId id="479" r:id="rId14"/>
    <p:sldId id="312" r:id="rId15"/>
    <p:sldId id="448" r:id="rId16"/>
    <p:sldId id="313" r:id="rId17"/>
    <p:sldId id="451" r:id="rId18"/>
    <p:sldId id="314" r:id="rId19"/>
    <p:sldId id="419" r:id="rId20"/>
    <p:sldId id="445" r:id="rId21"/>
    <p:sldId id="480" r:id="rId22"/>
    <p:sldId id="396" r:id="rId23"/>
    <p:sldId id="397" r:id="rId24"/>
    <p:sldId id="344" r:id="rId25"/>
    <p:sldId id="383" r:id="rId26"/>
    <p:sldId id="424" r:id="rId27"/>
    <p:sldId id="318" r:id="rId28"/>
    <p:sldId id="418" r:id="rId29"/>
    <p:sldId id="454" r:id="rId30"/>
    <p:sldId id="321" r:id="rId31"/>
    <p:sldId id="465" r:id="rId32"/>
    <p:sldId id="453" r:id="rId33"/>
    <p:sldId id="369" r:id="rId34"/>
    <p:sldId id="412" r:id="rId35"/>
    <p:sldId id="358" r:id="rId36"/>
    <p:sldId id="359" r:id="rId37"/>
    <p:sldId id="425" r:id="rId38"/>
    <p:sldId id="364" r:id="rId39"/>
    <p:sldId id="365" r:id="rId40"/>
    <p:sldId id="426" r:id="rId41"/>
    <p:sldId id="413" r:id="rId42"/>
    <p:sldId id="410" r:id="rId43"/>
    <p:sldId id="411" r:id="rId44"/>
    <p:sldId id="367" r:id="rId45"/>
    <p:sldId id="368" r:id="rId46"/>
    <p:sldId id="427" r:id="rId47"/>
    <p:sldId id="429" r:id="rId48"/>
    <p:sldId id="430" r:id="rId49"/>
    <p:sldId id="433" r:id="rId50"/>
    <p:sldId id="434" r:id="rId51"/>
    <p:sldId id="428" r:id="rId52"/>
    <p:sldId id="431" r:id="rId53"/>
    <p:sldId id="432" r:id="rId54"/>
    <p:sldId id="435" r:id="rId55"/>
    <p:sldId id="436" r:id="rId56"/>
    <p:sldId id="373" r:id="rId57"/>
    <p:sldId id="438" r:id="rId58"/>
    <p:sldId id="374" r:id="rId59"/>
    <p:sldId id="439" r:id="rId60"/>
    <p:sldId id="395" r:id="rId61"/>
    <p:sldId id="443" r:id="rId62"/>
    <p:sldId id="444" r:id="rId63"/>
    <p:sldId id="503" r:id="rId6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67"/>
      <p:bold r:id="rId68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F7D"/>
    <a:srgbClr val="298F66"/>
    <a:srgbClr val="8EAAAD"/>
    <a:srgbClr val="F7D118"/>
    <a:srgbClr val="7FDBB6"/>
    <a:srgbClr val="CC3300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772" autoAdjust="0"/>
  </p:normalViewPr>
  <p:slideViewPr>
    <p:cSldViewPr>
      <p:cViewPr varScale="1">
        <p:scale>
          <a:sx n="101" d="100"/>
          <a:sy n="101" d="100"/>
        </p:scale>
        <p:origin x="5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776" cy="4575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608" y="1"/>
            <a:ext cx="2970776" cy="4575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algn="r"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4961"/>
            <a:ext cx="2970776" cy="4575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/>
            </a:lvl1pPr>
          </a:lstStyle>
          <a:p>
            <a:pPr>
              <a:defRPr/>
            </a:pPr>
            <a:fld id="{D94F39B5-D287-482D-93B8-C0F20504EC07}" type="slidenum">
              <a:rPr lang="es-ES_tradnl" altLang="es-ES"/>
              <a:pPr>
                <a:defRPr/>
              </a:pPr>
              <a:t>‹Nº›</a:t>
            </a:fld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776" cy="4575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08" y="1"/>
            <a:ext cx="2970776" cy="4575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>
            <a:lvl1pPr algn="r"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16" y="4344688"/>
            <a:ext cx="5487370" cy="4113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4961"/>
            <a:ext cx="2970776" cy="4575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defTabSz="90921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45" tIns="45472" rIns="90945" bIns="4547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/>
            </a:lvl1pPr>
          </a:lstStyle>
          <a:p>
            <a:pPr>
              <a:defRPr/>
            </a:pPr>
            <a:fld id="{BB16F2AC-BD8F-43C8-A67E-20CB64DB216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D09F2-B216-4F4C-9301-2D5E2BCC0FA2}" type="slidenum">
              <a:rPr lang="es-ES" altLang="es-ES" smtClean="0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6671A-7538-4581-B4B3-4DB2B4866B83}" type="slidenum">
              <a:rPr lang="es-ES" altLang="es-ES" smtClean="0"/>
              <a:pPr>
                <a:spcBef>
                  <a:spcPct val="0"/>
                </a:spcBef>
              </a:pPr>
              <a:t>10</a:t>
            </a:fld>
            <a:endParaRPr lang="es-ES" altLang="es-E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3108AE-7137-4039-A4ED-635FF4764EA7}" type="slidenum">
              <a:rPr lang="es-ES" altLang="es-ES" smtClean="0"/>
              <a:pPr>
                <a:spcBef>
                  <a:spcPct val="0"/>
                </a:spcBef>
              </a:pPr>
              <a:t>11</a:t>
            </a:fld>
            <a:endParaRPr lang="es-ES" altLang="es-E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413BD5-95A6-4BC9-90D8-F3384785A7BB}" type="slidenum">
              <a:rPr lang="es-ES" altLang="es-ES" smtClean="0"/>
              <a:pPr>
                <a:spcBef>
                  <a:spcPct val="0"/>
                </a:spcBef>
              </a:pPr>
              <a:t>12</a:t>
            </a:fld>
            <a:endParaRPr lang="es-ES" altLang="es-E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0D655-CD86-4D31-A365-C6730A71185D}" type="slidenum">
              <a:rPr lang="es-ES" altLang="es-ES" smtClean="0"/>
              <a:pPr>
                <a:spcBef>
                  <a:spcPct val="0"/>
                </a:spcBef>
              </a:pPr>
              <a:t>13</a:t>
            </a:fld>
            <a:endParaRPr lang="es-ES" alt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1646CE-9686-4704-8A89-BA6E4DD37906}" type="slidenum">
              <a:rPr lang="es-ES" altLang="es-ES" smtClean="0"/>
              <a:pPr>
                <a:spcBef>
                  <a:spcPct val="0"/>
                </a:spcBef>
              </a:pPr>
              <a:t>14</a:t>
            </a:fld>
            <a:endParaRPr lang="es-ES" altLang="es-E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C71A6-75CE-4158-B25D-194A2725E0BA}" type="slidenum">
              <a:rPr lang="es-ES" altLang="es-ES" smtClean="0"/>
              <a:pPr>
                <a:spcBef>
                  <a:spcPct val="0"/>
                </a:spcBef>
              </a:pPr>
              <a:t>15</a:t>
            </a:fld>
            <a:endParaRPr lang="es-ES" altLang="es-E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0D7B3F-EB71-4068-81BC-F5580A63881D}" type="slidenum">
              <a:rPr lang="es-ES" altLang="es-ES" smtClean="0"/>
              <a:pPr>
                <a:spcBef>
                  <a:spcPct val="0"/>
                </a:spcBef>
              </a:pPr>
              <a:t>16</a:t>
            </a:fld>
            <a:endParaRPr lang="es-ES" altLang="es-E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8A29B-F528-41E8-9BB3-28DC0B80409F}" type="slidenum">
              <a:rPr lang="es-ES" altLang="es-ES" smtClean="0"/>
              <a:pPr>
                <a:spcBef>
                  <a:spcPct val="0"/>
                </a:spcBef>
              </a:pPr>
              <a:t>17</a:t>
            </a:fld>
            <a:endParaRPr lang="es-ES" alt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47C7-3B30-475D-A85D-147E8C4B7E37}" type="slidenum">
              <a:rPr lang="es-ES" altLang="es-ES" smtClean="0"/>
              <a:pPr>
                <a:spcBef>
                  <a:spcPct val="0"/>
                </a:spcBef>
              </a:pPr>
              <a:t>18</a:t>
            </a:fld>
            <a:endParaRPr lang="es-ES" alt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BAE85-F005-46A8-87A2-AB8EE9A15BFF}" type="slidenum">
              <a:rPr lang="es-ES" altLang="es-ES"/>
              <a:pPr algn="r" eaLnBrk="1" hangingPunct="1">
                <a:spcBef>
                  <a:spcPct val="0"/>
                </a:spcBef>
              </a:pPr>
              <a:t>19</a:t>
            </a:fld>
            <a:endParaRPr lang="es-ES" alt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FDA2C-7FA1-43DC-968E-A03D64AA0F7C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43AF0C-B9FA-4526-9C26-2484C952CAC0}" type="slidenum">
              <a:rPr lang="es-ES" altLang="es-ES"/>
              <a:pPr algn="r" eaLnBrk="1" hangingPunct="1">
                <a:spcBef>
                  <a:spcPct val="0"/>
                </a:spcBef>
              </a:pPr>
              <a:t>20</a:t>
            </a:fld>
            <a:endParaRPr lang="es-ES" alt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BED25-2D18-4FBE-854D-D797CC50BDC8}" type="slidenum">
              <a:rPr lang="es-ES" altLang="es-ES" smtClean="0"/>
              <a:pPr>
                <a:spcBef>
                  <a:spcPct val="0"/>
                </a:spcBef>
              </a:pPr>
              <a:t>21</a:t>
            </a:fld>
            <a:endParaRPr lang="es-ES" altLang="es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4E41C-81DA-438F-94AB-AA817454BF33}" type="slidenum">
              <a:rPr lang="es-ES" altLang="es-ES" smtClean="0"/>
              <a:pPr>
                <a:spcBef>
                  <a:spcPct val="0"/>
                </a:spcBef>
              </a:pPr>
              <a:t>22</a:t>
            </a:fld>
            <a:endParaRPr lang="es-ES" altLang="es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1E873-3927-4374-9457-F9266D8E1C17}" type="slidenum">
              <a:rPr lang="es-ES" altLang="es-ES" smtClean="0"/>
              <a:pPr>
                <a:spcBef>
                  <a:spcPct val="0"/>
                </a:spcBef>
              </a:pPr>
              <a:t>23</a:t>
            </a:fld>
            <a:endParaRPr lang="es-ES" altLang="es-E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8232E-22BE-4A33-8C84-82CD222C2DDA}" type="slidenum">
              <a:rPr lang="es-ES" altLang="es-ES" smtClean="0"/>
              <a:pPr>
                <a:spcBef>
                  <a:spcPct val="0"/>
                </a:spcBef>
              </a:pPr>
              <a:t>24</a:t>
            </a:fld>
            <a:endParaRPr lang="es-ES" altLang="es-E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85725-8C10-4479-BD5B-D0960DC4D7A3}" type="slidenum">
              <a:rPr lang="es-ES" altLang="es-ES" smtClean="0"/>
              <a:pPr>
                <a:spcBef>
                  <a:spcPct val="0"/>
                </a:spcBef>
              </a:pPr>
              <a:t>25</a:t>
            </a:fld>
            <a:endParaRPr lang="es-ES" altLang="es-E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53753-ACA0-4A30-8B5C-96A31E7A938A}" type="slidenum">
              <a:rPr lang="es-ES" altLang="es-ES" smtClean="0"/>
              <a:pPr>
                <a:spcBef>
                  <a:spcPct val="0"/>
                </a:spcBef>
              </a:pPr>
              <a:t>26</a:t>
            </a:fld>
            <a:endParaRPr lang="es-ES" alt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FCFB4F-9A67-4C56-A800-05C8D2006328}" type="slidenum">
              <a:rPr lang="es-ES" altLang="es-ES" smtClean="0"/>
              <a:pPr>
                <a:spcBef>
                  <a:spcPct val="0"/>
                </a:spcBef>
              </a:pPr>
              <a:t>27</a:t>
            </a:fld>
            <a:endParaRPr lang="es-ES" altLang="es-E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D78084-89A2-4836-A7B2-E74B6A8040FF}" type="slidenum">
              <a:rPr lang="es-ES" altLang="es-ES"/>
              <a:pPr algn="r" eaLnBrk="1" hangingPunct="1">
                <a:spcBef>
                  <a:spcPct val="0"/>
                </a:spcBef>
              </a:pPr>
              <a:t>28</a:t>
            </a:fld>
            <a:endParaRPr lang="es-ES" altLang="es-E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E300B-4CCD-4CAB-972C-487008B0E779}" type="slidenum">
              <a:rPr lang="es-ES" altLang="es-ES" smtClean="0"/>
              <a:pPr>
                <a:spcBef>
                  <a:spcPct val="0"/>
                </a:spcBef>
              </a:pPr>
              <a:t>29</a:t>
            </a:fld>
            <a:endParaRPr lang="es-ES" altLang="es-E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C16E14-4EBB-4CFA-B5D4-4B6882C498A2}" type="slidenum">
              <a:rPr lang="es-ES" altLang="es-ES" smtClean="0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1A4729-A6E7-401B-9C20-769C43F28A3F}" type="slidenum">
              <a:rPr lang="es-ES" altLang="es-ES"/>
              <a:pPr algn="r" eaLnBrk="1" hangingPunct="1">
                <a:spcBef>
                  <a:spcPct val="0"/>
                </a:spcBef>
              </a:pPr>
              <a:t>30</a:t>
            </a:fld>
            <a:endParaRPr lang="es-ES" altLang="es-E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5AD2F0-5CEB-4A42-8576-877DDAC39F3E}" type="slidenum">
              <a:rPr lang="es-ES" altLang="es-ES"/>
              <a:pPr algn="r" eaLnBrk="1" hangingPunct="1">
                <a:spcBef>
                  <a:spcPct val="0"/>
                </a:spcBef>
              </a:pPr>
              <a:t>31</a:t>
            </a:fld>
            <a:endParaRPr lang="es-ES" altLang="es-E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19425-B43D-4AAC-9458-DD8A6E79F070}" type="slidenum">
              <a:rPr lang="es-ES" altLang="es-ES" smtClean="0"/>
              <a:pPr>
                <a:spcBef>
                  <a:spcPct val="0"/>
                </a:spcBef>
              </a:pPr>
              <a:t>32</a:t>
            </a:fld>
            <a:endParaRPr lang="es-ES" altLang="es-E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15867-FA11-437E-AF7D-AA780B059B1D}" type="slidenum">
              <a:rPr lang="es-ES" altLang="es-ES" smtClean="0"/>
              <a:pPr>
                <a:spcBef>
                  <a:spcPct val="0"/>
                </a:spcBef>
              </a:pPr>
              <a:t>33</a:t>
            </a:fld>
            <a:endParaRPr lang="es-ES" altLang="es-E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D3AFCA-FB61-455D-B13E-D08299CB1AA7}" type="slidenum">
              <a:rPr lang="es-ES" altLang="es-ES" smtClean="0"/>
              <a:pPr>
                <a:spcBef>
                  <a:spcPct val="0"/>
                </a:spcBef>
              </a:pPr>
              <a:t>34</a:t>
            </a:fld>
            <a:endParaRPr lang="es-ES" altLang="es-E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1FE00-3904-4D88-BC86-D2DC4CA820A1}" type="slidenum">
              <a:rPr lang="es-ES" altLang="es-ES" smtClean="0"/>
              <a:pPr>
                <a:spcBef>
                  <a:spcPct val="0"/>
                </a:spcBef>
              </a:pPr>
              <a:t>35</a:t>
            </a:fld>
            <a:endParaRPr lang="es-ES" altLang="es-E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78FB2-007E-49EF-A909-3444A2EC4AE7}" type="slidenum">
              <a:rPr lang="es-ES" altLang="es-ES"/>
              <a:pPr algn="r" eaLnBrk="1" hangingPunct="1">
                <a:spcBef>
                  <a:spcPct val="0"/>
                </a:spcBef>
              </a:pPr>
              <a:t>36</a:t>
            </a:fld>
            <a:endParaRPr lang="es-ES" altLang="es-E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8F0228-56D8-4E73-9B83-EB165DA1CBE1}" type="slidenum">
              <a:rPr lang="es-ES" altLang="es-ES" smtClean="0"/>
              <a:pPr>
                <a:spcBef>
                  <a:spcPct val="0"/>
                </a:spcBef>
              </a:pPr>
              <a:t>37</a:t>
            </a:fld>
            <a:endParaRPr lang="es-ES" altLang="es-E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34C52-8EF7-4CF7-B2B2-29A8D3BD2372}" type="slidenum">
              <a:rPr lang="es-ES" altLang="es-ES" smtClean="0"/>
              <a:pPr>
                <a:spcBef>
                  <a:spcPct val="0"/>
                </a:spcBef>
              </a:pPr>
              <a:t>38</a:t>
            </a:fld>
            <a:endParaRPr lang="es-ES" altLang="es-E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C1959F-98D9-4017-ADF4-66DC076E465A}" type="slidenum">
              <a:rPr lang="es-ES" altLang="es-ES"/>
              <a:pPr algn="r" eaLnBrk="1" hangingPunct="1">
                <a:spcBef>
                  <a:spcPct val="0"/>
                </a:spcBef>
              </a:pPr>
              <a:t>39</a:t>
            </a:fld>
            <a:endParaRPr lang="es-ES" altLang="es-E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09F33-9225-486C-85A8-E2DA16187BC9}" type="slidenum">
              <a:rPr lang="es-ES" altLang="es-ES" smtClean="0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BFD5F6-FDD3-4539-A1A1-F410734D1473}" type="slidenum">
              <a:rPr lang="es-ES" altLang="es-ES" smtClean="0"/>
              <a:pPr>
                <a:spcBef>
                  <a:spcPct val="0"/>
                </a:spcBef>
              </a:pPr>
              <a:t>40</a:t>
            </a:fld>
            <a:endParaRPr lang="es-ES" altLang="es-E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046C5D-ADA5-46B8-B85A-C7AD93796182}" type="slidenum">
              <a:rPr lang="es-ES" altLang="es-ES" smtClean="0"/>
              <a:pPr>
                <a:spcBef>
                  <a:spcPct val="0"/>
                </a:spcBef>
              </a:pPr>
              <a:t>41</a:t>
            </a:fld>
            <a:endParaRPr lang="es-ES" altLang="es-E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EE3BA-5807-462F-9972-D377058C5F5E}" type="slidenum">
              <a:rPr lang="es-ES" altLang="es-ES" smtClean="0"/>
              <a:pPr>
                <a:spcBef>
                  <a:spcPct val="0"/>
                </a:spcBef>
              </a:pPr>
              <a:t>42</a:t>
            </a:fld>
            <a:endParaRPr lang="es-ES" altLang="es-E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0E29CB-4751-4E34-AC5D-3BDF5D42A9C9}" type="slidenum">
              <a:rPr lang="es-ES" altLang="es-ES" smtClean="0"/>
              <a:pPr>
                <a:spcBef>
                  <a:spcPct val="0"/>
                </a:spcBef>
              </a:pPr>
              <a:t>43</a:t>
            </a:fld>
            <a:endParaRPr lang="es-ES" altLang="es-E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52DBD-D953-45E3-9264-2795251F62E7}" type="slidenum">
              <a:rPr lang="es-ES" altLang="es-ES" smtClean="0"/>
              <a:pPr>
                <a:spcBef>
                  <a:spcPct val="0"/>
                </a:spcBef>
              </a:pPr>
              <a:t>44</a:t>
            </a:fld>
            <a:endParaRPr lang="es-ES" altLang="es-E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7CA057-C486-4664-A286-9875B097FD65}" type="slidenum">
              <a:rPr lang="es-ES" altLang="es-ES"/>
              <a:pPr algn="r" eaLnBrk="1" hangingPunct="1">
                <a:spcBef>
                  <a:spcPct val="0"/>
                </a:spcBef>
              </a:pPr>
              <a:t>45</a:t>
            </a:fld>
            <a:endParaRPr lang="es-ES" altLang="es-E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A75643-E9BF-400F-962B-3F105F75931E}" type="slidenum">
              <a:rPr lang="es-ES" altLang="es-ES"/>
              <a:pPr algn="r" eaLnBrk="1" hangingPunct="1">
                <a:spcBef>
                  <a:spcPct val="0"/>
                </a:spcBef>
              </a:pPr>
              <a:t>46</a:t>
            </a:fld>
            <a:endParaRPr lang="es-ES" altLang="es-E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86EA6F-26C6-4AFE-A941-C2968F4F617F}" type="slidenum">
              <a:rPr lang="es-ES" altLang="es-ES"/>
              <a:pPr algn="r" eaLnBrk="1" hangingPunct="1">
                <a:spcBef>
                  <a:spcPct val="0"/>
                </a:spcBef>
              </a:pPr>
              <a:t>47</a:t>
            </a:fld>
            <a:endParaRPr lang="es-ES" altLang="es-E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20B669-826B-42C5-9A17-B3BD54AB903B}" type="slidenum">
              <a:rPr lang="es-ES" altLang="es-ES"/>
              <a:pPr algn="r" eaLnBrk="1" hangingPunct="1">
                <a:spcBef>
                  <a:spcPct val="0"/>
                </a:spcBef>
              </a:pPr>
              <a:t>48</a:t>
            </a:fld>
            <a:endParaRPr lang="es-ES" altLang="es-E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262A71-9C77-4B83-B14D-D83E3C3EA4D7}" type="slidenum">
              <a:rPr lang="es-ES" altLang="es-ES"/>
              <a:pPr algn="r" eaLnBrk="1" hangingPunct="1">
                <a:spcBef>
                  <a:spcPct val="0"/>
                </a:spcBef>
              </a:pPr>
              <a:t>49</a:t>
            </a:fld>
            <a:endParaRPr lang="es-ES" altLang="es-E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F433DF-0914-4491-B35A-74B40DDCF7FD}" type="slidenum">
              <a:rPr lang="es-ES" altLang="es-ES" smtClean="0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A397C1-3CE5-423D-A458-C697B15CFCB6}" type="slidenum">
              <a:rPr lang="es-ES" altLang="es-ES"/>
              <a:pPr algn="r" eaLnBrk="1" hangingPunct="1">
                <a:spcBef>
                  <a:spcPct val="0"/>
                </a:spcBef>
              </a:pPr>
              <a:t>50</a:t>
            </a:fld>
            <a:endParaRPr lang="es-ES" altLang="es-E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FAA64B-72F6-46EB-9007-24101827C13D}" type="slidenum">
              <a:rPr lang="es-ES" altLang="es-ES"/>
              <a:pPr algn="r" eaLnBrk="1" hangingPunct="1">
                <a:spcBef>
                  <a:spcPct val="0"/>
                </a:spcBef>
              </a:pPr>
              <a:t>51</a:t>
            </a:fld>
            <a:endParaRPr lang="es-ES" altLang="es-E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84540B-2FF4-42F6-BCB1-D289C1DFA480}" type="slidenum">
              <a:rPr lang="es-ES" altLang="es-ES"/>
              <a:pPr algn="r" eaLnBrk="1" hangingPunct="1">
                <a:spcBef>
                  <a:spcPct val="0"/>
                </a:spcBef>
              </a:pPr>
              <a:t>52</a:t>
            </a:fld>
            <a:endParaRPr lang="es-ES" altLang="es-E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1E204C-510D-4B7A-909B-BB206C7F676F}" type="slidenum">
              <a:rPr lang="es-ES" altLang="es-ES"/>
              <a:pPr algn="r" eaLnBrk="1" hangingPunct="1">
                <a:spcBef>
                  <a:spcPct val="0"/>
                </a:spcBef>
              </a:pPr>
              <a:t>53</a:t>
            </a:fld>
            <a:endParaRPr lang="es-ES" altLang="es-E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3C0637-C4AA-49EC-AD28-F477382C3776}" type="slidenum">
              <a:rPr lang="es-ES" altLang="es-ES"/>
              <a:pPr algn="r" eaLnBrk="1" hangingPunct="1">
                <a:spcBef>
                  <a:spcPct val="0"/>
                </a:spcBef>
              </a:pPr>
              <a:t>54</a:t>
            </a:fld>
            <a:endParaRPr lang="es-ES" altLang="es-E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A9F6BE-DA6D-4509-9EC9-9CBFBB7E3B73}" type="slidenum">
              <a:rPr lang="es-ES" altLang="es-ES" smtClean="0"/>
              <a:pPr>
                <a:spcBef>
                  <a:spcPct val="0"/>
                </a:spcBef>
              </a:pPr>
              <a:t>55</a:t>
            </a:fld>
            <a:endParaRPr lang="es-ES" altLang="es-E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1001CA-982F-43F9-9EA9-5C511687B0E8}" type="slidenum">
              <a:rPr lang="es-ES" altLang="es-ES"/>
              <a:pPr algn="r" eaLnBrk="1" hangingPunct="1">
                <a:spcBef>
                  <a:spcPct val="0"/>
                </a:spcBef>
              </a:pPr>
              <a:t>56</a:t>
            </a:fld>
            <a:endParaRPr lang="es-ES" altLang="es-E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199C3-1F1D-4194-ADF3-A5FC4AC236A6}" type="slidenum">
              <a:rPr lang="es-ES" altLang="es-ES" smtClean="0"/>
              <a:pPr>
                <a:spcBef>
                  <a:spcPct val="0"/>
                </a:spcBef>
              </a:pPr>
              <a:t>57</a:t>
            </a:fld>
            <a:endParaRPr lang="es-ES" altLang="es-E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80642F-BCF5-4399-BA42-E9EFDF241991}" type="slidenum">
              <a:rPr lang="es-ES" altLang="es-ES"/>
              <a:pPr algn="r" eaLnBrk="1" hangingPunct="1">
                <a:spcBef>
                  <a:spcPct val="0"/>
                </a:spcBef>
              </a:pPr>
              <a:t>58</a:t>
            </a:fld>
            <a:endParaRPr lang="es-ES" altLang="es-E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DF2C7-E1BF-457C-9F90-FF4520F68686}" type="slidenum">
              <a:rPr lang="es-ES" altLang="es-ES" smtClean="0"/>
              <a:pPr>
                <a:spcBef>
                  <a:spcPct val="0"/>
                </a:spcBef>
              </a:pPr>
              <a:t>59</a:t>
            </a:fld>
            <a:endParaRPr lang="es-ES" altLang="es-E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F3C788-0622-4E31-860A-7AEFD7BBD87D}" type="slidenum">
              <a:rPr lang="es-ES" altLang="es-ES" smtClean="0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F6309-51A6-4CFF-A392-C579F1958F0C}" type="slidenum">
              <a:rPr lang="es-ES" altLang="es-ES"/>
              <a:pPr algn="r" eaLnBrk="1" hangingPunct="1">
                <a:spcBef>
                  <a:spcPct val="0"/>
                </a:spcBef>
              </a:pPr>
              <a:t>60</a:t>
            </a:fld>
            <a:endParaRPr lang="es-ES" altLang="es-E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0C8E57-83CC-4CE5-89CD-9ECB862105FA}" type="slidenum">
              <a:rPr lang="es-ES" altLang="es-ES"/>
              <a:pPr algn="r" eaLnBrk="1" hangingPunct="1">
                <a:spcBef>
                  <a:spcPct val="0"/>
                </a:spcBef>
              </a:pPr>
              <a:t>61</a:t>
            </a:fld>
            <a:endParaRPr lang="es-ES" altLang="es-E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45" tIns="45472" rIns="90945" bIns="45472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0C8E57-83CC-4CE5-89CD-9ECB862105FA}" type="slidenum">
              <a:rPr lang="es-ES" altLang="es-ES"/>
              <a:pPr algn="r" eaLnBrk="1" hangingPunct="1">
                <a:spcBef>
                  <a:spcPct val="0"/>
                </a:spcBef>
              </a:pPr>
              <a:t>62</a:t>
            </a:fld>
            <a:endParaRPr lang="es-ES" altLang="es-E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2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4602A-2A57-4264-81F2-76B2BEF4C126}" type="slidenum">
              <a:rPr lang="es-ES" altLang="es-ES" smtClean="0"/>
              <a:pPr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2B354A-8BB3-49D5-BF43-95A80FD2F989}" type="slidenum">
              <a:rPr lang="es-ES" altLang="es-ES" smtClean="0"/>
              <a:pPr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D1CCFB-C718-4D9A-8629-67F77CBC4916}" type="slidenum">
              <a:rPr lang="es-ES" altLang="es-ES" smtClean="0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06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3409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F5A550-AABC-8999-0D07-1C37EF7A4B10}"/>
              </a:ext>
            </a:extLst>
          </p:cNvPr>
          <p:cNvSpPr txBox="1"/>
          <p:nvPr userDrawn="1"/>
        </p:nvSpPr>
        <p:spPr>
          <a:xfrm>
            <a:off x="8711952" y="6596390"/>
            <a:ext cx="432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53BC63-A6FC-4BF6-931C-DA59AEB41930}" type="slidenum">
              <a:rPr lang="es-ES" sz="1100" smtClean="0"/>
              <a:t>‹Nº›</a:t>
            </a:fld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577301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97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22"/>
          <p:cNvSpPr>
            <a:spLocks noChangeArrowheads="1"/>
          </p:cNvSpPr>
          <p:nvPr userDrawn="1"/>
        </p:nvSpPr>
        <p:spPr bwMode="auto">
          <a:xfrm>
            <a:off x="3419475" y="115888"/>
            <a:ext cx="5616575" cy="1152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 b="1" dirty="0">
              <a:latin typeface="Arial" charset="0"/>
            </a:endParaRPr>
          </a:p>
        </p:txBody>
      </p:sp>
      <p:pic>
        <p:nvPicPr>
          <p:cNvPr id="102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0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3563938" y="333375"/>
            <a:ext cx="5329237" cy="6921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90000" bIns="90000" anchor="ctr"/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" dirty="0">
                <a:solidFill>
                  <a:schemeClr val="tx1"/>
                </a:solidFill>
              </a:rPr>
              <a:t>Subdirección General de Gestión, Análisis e Innovación del Transporte Terrestre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20EB60D-C39C-5B71-1029-4D3B45251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3DC-A045-4B81-8D4C-B7D3E701795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 userDrawn="1"/>
        </p:nvSpPr>
        <p:spPr bwMode="auto">
          <a:xfrm>
            <a:off x="1663700" y="0"/>
            <a:ext cx="7480300" cy="6207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8EAAAD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>
              <a:solidFill>
                <a:srgbClr val="00B0F0"/>
              </a:solidFill>
            </a:endParaRPr>
          </a:p>
        </p:txBody>
      </p:sp>
      <p:pic>
        <p:nvPicPr>
          <p:cNvPr id="2051" name="Imagen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3A24E0-6546-8ED4-3FEF-1DA654EA2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994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8BFD-9B11-4D24-86D8-20B676C775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ostesMercancias\Evoluci&#243;n\cap3(Incrementos%20Costes).xlsx!grafica!%5bcap3(Incrementos%20Costes).xlsx%5dgrafica%20Gr&#225;fico%20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CostesMercancias\Evoluci&#243;n\EvolucionDistribucionCostesPresentacion.xlsx!A!%5bEvolucionDistribucionCostesPresentacion.xlsx%5dA%20Gr&#225;fico%20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2.2.1!F205C2:F244C1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2.2.1!%5b44-cap.xlsm%5dHoja-2.2.1%20Gr&#225;fico%2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3.1!%5b44-cap.xlsm%5dHoja-3.1%20Gr&#225;fico%201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RECIOS\44-cap.xlsm!Hoja-3.2!%5b44-cap.xlsm%5dHoja-3.2%20Gr&#225;fico%20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1)!%5bEvolucion%20(tn-km).xlsx%5dTn-km(1)%20Gr&#225;fico%20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1)!%5bEvolucion%20(tn-km).xlsx%5dTn-km(1)%20Gr&#225;fico%20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1)!%5bEvolucion%20(tn-km).xlsx%5dTn(1)%20Gr&#225;fico%20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1)!%5bEvolucion%20(tn-km).xlsx%5dTn(1)%20Gr&#225;fico%208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3)!%5bEvolucion%20(tn-km).xlsx%5dTn-km(3)%20Gr&#225;fico%20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3)!%5bEvolucion%20(tn-km).xlsx%5dTn(3)%20Gr&#225;fico%201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2)!%5bEvolucion%20(tn-km).xlsx%5dTn-km(2)%20Gr&#225;fico%20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2)!%5bEvolucion%20(tn-km).xlsx%5dTn(2)%20Gr&#225;fico%201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-km(4)!%5bEvolucion%20(tn-km).xlsx%5dTn-km(4)%20Gr&#225;fico%201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tn-km).xlsx!Tn(4)!%5bEvolucion%20(tn-km).xlsx%5dTn(4)%20Gr&#225;fico%201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km).xlsx!%25%20km%20vac&#237;o(1)!%5bEvolucion%20(km).xlsx%5d%25%20km%20vac&#237;o(1)%20Gr&#225;fico%201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Evolucion%20(km).xlsx!%25%20km%20vac&#237;o(2)!%5bEvolucion%20(km).xlsx%5d%25%20km%20vac&#237;o(2)%20Gr&#225;fico%201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Costes-Precios-Actividad1.xlsx!Hoja1!%5bCostes-Precios-Actividad1.xlsx%5dHoja1%20Gr&#225;fico%2016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Actividad\Costes-Precios-Actividad1.xlsx!PIB!%5bCostes-Precios-Actividad1.xlsx%5dPIB%20Gr&#225;fico%201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6263" y="1844675"/>
            <a:ext cx="7991475" cy="3429000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es-ES_tradnl" alt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Observatorios de Costes, Precios y Actividad del Transporte de Mercancías por Carretera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23850" y="6318250"/>
            <a:ext cx="8459788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418665-09FD-5EAD-4D18-9613B3672551}"/>
              </a:ext>
            </a:extLst>
          </p:cNvPr>
          <p:cNvSpPr txBox="1"/>
          <p:nvPr/>
        </p:nvSpPr>
        <p:spPr>
          <a:xfrm>
            <a:off x="5436096" y="6453336"/>
            <a:ext cx="334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21 de junio de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el </a:t>
            </a:r>
            <a:r>
              <a:rPr lang="es-ES" altLang="es-ES" sz="2400" dirty="0">
                <a:solidFill>
                  <a:srgbClr val="6600FF"/>
                </a:solidFill>
              </a:rPr>
              <a:t>resto de especialidades</a:t>
            </a:r>
            <a:r>
              <a:rPr lang="es-ES" altLang="es-ES" sz="2400" dirty="0"/>
              <a:t> las variaciones de los costes anuales oscilan entre: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El -4,2% (trimestral), -9,3% (semestral) y -5,2% (interanual) en el “</a:t>
            </a:r>
            <a:r>
              <a:rPr lang="es-ES" altLang="es-ES" sz="2000" b="1" dirty="0"/>
              <a:t>tren de carretera</a:t>
            </a:r>
            <a:r>
              <a:rPr lang="es-ES" altLang="es-ES" sz="2000" dirty="0"/>
              <a:t>” (una de las especialidades donde el coste en combustible tiene mayor peso en los costes).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El -1,4% (trimestral), -3,2% (semestral) y 0,1% (interanual) en la “</a:t>
            </a:r>
            <a:r>
              <a:rPr lang="es-ES" altLang="es-ES" sz="2000" b="1" dirty="0"/>
              <a:t>furgoneta</a:t>
            </a:r>
            <a:r>
              <a:rPr lang="es-ES" altLang="es-ES" sz="2000" dirty="0"/>
              <a:t>” (especialidad con el menor peso en los costes del coste en combustible y con el mayor peso del coste de personal).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de los costes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1412875"/>
            <a:ext cx="864235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el </a:t>
            </a:r>
            <a:r>
              <a:rPr lang="es-ES" altLang="es-ES" sz="2400" dirty="0">
                <a:solidFill>
                  <a:srgbClr val="6600FF"/>
                </a:solidFill>
              </a:rPr>
              <a:t>articulado de carga general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decremento de costes totales trimestrales es de -5.661,42€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Los </a:t>
            </a:r>
            <a:r>
              <a:rPr lang="es-ES" altLang="es-ES" sz="2400" b="1" dirty="0">
                <a:solidFill>
                  <a:srgbClr val="6600FF"/>
                </a:solidFill>
              </a:rPr>
              <a:t>costes por tiempo trimestrales </a:t>
            </a:r>
            <a:r>
              <a:rPr lang="es-ES" altLang="es-ES" sz="2400" dirty="0">
                <a:solidFill>
                  <a:srgbClr val="6600FF"/>
                </a:solidFill>
              </a:rPr>
              <a:t>se han incrementado 630,79€. 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decremento de los </a:t>
            </a:r>
            <a:r>
              <a:rPr lang="es-ES" altLang="es-ES" sz="2400" b="1" dirty="0">
                <a:solidFill>
                  <a:srgbClr val="6600FF"/>
                </a:solidFill>
              </a:rPr>
              <a:t>costes kilométricos trimestrales </a:t>
            </a:r>
            <a:r>
              <a:rPr lang="es-ES" altLang="es-ES" sz="2400" dirty="0">
                <a:solidFill>
                  <a:srgbClr val="6600FF"/>
                </a:solidFill>
              </a:rPr>
              <a:t>son el 105% del decremento de los costes totales. La bajada trimestral del coste de combustible es la responsable del 111,9% del decremento de los costes trimestrales.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Los </a:t>
            </a:r>
            <a:r>
              <a:rPr lang="es-ES" altLang="es-ES" sz="2400" b="1" dirty="0">
                <a:solidFill>
                  <a:srgbClr val="6600FF"/>
                </a:solidFill>
              </a:rPr>
              <a:t>costes indirectos </a:t>
            </a:r>
            <a:r>
              <a:rPr lang="es-ES" altLang="es-ES" sz="2400" dirty="0">
                <a:solidFill>
                  <a:srgbClr val="6600FF"/>
                </a:solidFill>
              </a:rPr>
              <a:t>son un 6,1% del coste trimestral.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trimestral de los costes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0825" y="1412875"/>
            <a:ext cx="8642350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</a:t>
            </a:r>
            <a:r>
              <a:rPr lang="es-ES" altLang="es-ES" sz="2400" b="1" dirty="0">
                <a:solidFill>
                  <a:srgbClr val="6600FF"/>
                </a:solidFill>
              </a:rPr>
              <a:t>decremento interanual </a:t>
            </a:r>
            <a:r>
              <a:rPr lang="es-ES" altLang="es-ES" sz="2400" dirty="0">
                <a:solidFill>
                  <a:srgbClr val="6600FF"/>
                </a:solidFill>
              </a:rPr>
              <a:t>de los </a:t>
            </a:r>
            <a:r>
              <a:rPr lang="es-ES" altLang="es-ES" sz="2400" b="1" dirty="0">
                <a:solidFill>
                  <a:srgbClr val="6600FF"/>
                </a:solidFill>
              </a:rPr>
              <a:t>costes totales </a:t>
            </a:r>
            <a:r>
              <a:rPr lang="es-ES" altLang="es-ES" sz="2400" dirty="0">
                <a:solidFill>
                  <a:srgbClr val="6600FF"/>
                </a:solidFill>
              </a:rPr>
              <a:t>ha sido -5.936,79€.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decremento interanual del coste de</a:t>
            </a:r>
            <a:r>
              <a:rPr lang="es-ES" altLang="es-ES" sz="2400" b="1" dirty="0">
                <a:solidFill>
                  <a:srgbClr val="6600FF"/>
                </a:solidFill>
              </a:rPr>
              <a:t> combustible </a:t>
            </a:r>
            <a:r>
              <a:rPr lang="es-ES" altLang="es-ES" sz="2400" dirty="0">
                <a:solidFill>
                  <a:srgbClr val="6600FF"/>
                </a:solidFill>
              </a:rPr>
              <a:t>es el responsable del </a:t>
            </a:r>
            <a:r>
              <a:rPr lang="es-ES" altLang="es-ES" sz="2400" b="1" dirty="0">
                <a:solidFill>
                  <a:srgbClr val="6600FF"/>
                </a:solidFill>
              </a:rPr>
              <a:t>192,9%</a:t>
            </a:r>
            <a:r>
              <a:rPr lang="es-ES" altLang="es-ES" sz="2400" dirty="0">
                <a:solidFill>
                  <a:srgbClr val="6600FF"/>
                </a:solidFill>
              </a:rPr>
              <a:t> del decremento de los costes interanuales. 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El coste de </a:t>
            </a:r>
            <a:r>
              <a:rPr lang="es-ES" altLang="es-ES" sz="2400" b="1" dirty="0">
                <a:solidFill>
                  <a:srgbClr val="6600FF"/>
                </a:solidFill>
              </a:rPr>
              <a:t>personal y dietas </a:t>
            </a:r>
            <a:r>
              <a:rPr lang="es-ES" altLang="es-ES" sz="2400" dirty="0">
                <a:solidFill>
                  <a:srgbClr val="6600FF"/>
                </a:solidFill>
              </a:rPr>
              <a:t>ha subido 1.383,59€. El coste de la </a:t>
            </a:r>
            <a:r>
              <a:rPr lang="es-ES" altLang="es-ES" sz="2400" b="1" dirty="0">
                <a:solidFill>
                  <a:srgbClr val="6600FF"/>
                </a:solidFill>
              </a:rPr>
              <a:t>financiación</a:t>
            </a:r>
            <a:r>
              <a:rPr lang="es-ES" altLang="es-ES" sz="2400" dirty="0">
                <a:solidFill>
                  <a:srgbClr val="6600FF"/>
                </a:solidFill>
              </a:rPr>
              <a:t> ha subido </a:t>
            </a:r>
            <a:r>
              <a:rPr lang="es-ES" altLang="es-ES" sz="2400" b="1" dirty="0">
                <a:solidFill>
                  <a:srgbClr val="6600FF"/>
                </a:solidFill>
              </a:rPr>
              <a:t>2.364,99€.</a:t>
            </a:r>
            <a:r>
              <a:rPr lang="es-ES" altLang="es-ES" sz="2400" dirty="0">
                <a:solidFill>
                  <a:srgbClr val="6600FF"/>
                </a:solidFill>
              </a:rPr>
              <a:t> El coste de la </a:t>
            </a:r>
            <a:r>
              <a:rPr lang="es-ES" altLang="es-ES" sz="2400" b="1" dirty="0">
                <a:solidFill>
                  <a:srgbClr val="6600FF"/>
                </a:solidFill>
              </a:rPr>
              <a:t>amortización</a:t>
            </a:r>
            <a:r>
              <a:rPr lang="es-ES" altLang="es-ES" sz="2400" dirty="0">
                <a:solidFill>
                  <a:srgbClr val="6600FF"/>
                </a:solidFill>
              </a:rPr>
              <a:t> ha subido </a:t>
            </a:r>
            <a:r>
              <a:rPr lang="es-ES" altLang="es-ES" sz="2400" b="1" dirty="0">
                <a:solidFill>
                  <a:srgbClr val="6600FF"/>
                </a:solidFill>
              </a:rPr>
              <a:t>660,43€ </a:t>
            </a:r>
            <a:r>
              <a:rPr lang="es-ES" altLang="es-ES" sz="2400" dirty="0">
                <a:solidFill>
                  <a:srgbClr val="6600FF"/>
                </a:solidFill>
              </a:rPr>
              <a:t>y el coste de los </a:t>
            </a:r>
            <a:r>
              <a:rPr lang="es-ES" altLang="es-ES" sz="2400" b="1" dirty="0">
                <a:solidFill>
                  <a:srgbClr val="6600FF"/>
                </a:solidFill>
              </a:rPr>
              <a:t>neumáticos</a:t>
            </a:r>
            <a:r>
              <a:rPr lang="es-ES" altLang="es-ES" sz="2400" dirty="0">
                <a:solidFill>
                  <a:srgbClr val="6600FF"/>
                </a:solidFill>
              </a:rPr>
              <a:t> ha subido </a:t>
            </a:r>
            <a:r>
              <a:rPr lang="es-ES" altLang="es-ES" sz="2400" b="1" dirty="0">
                <a:solidFill>
                  <a:srgbClr val="6600FF"/>
                </a:solidFill>
              </a:rPr>
              <a:t>734,69€</a:t>
            </a:r>
            <a:r>
              <a:rPr lang="es-ES" altLang="es-ES" sz="2400" dirty="0">
                <a:solidFill>
                  <a:srgbClr val="6600FF"/>
                </a:solidFill>
              </a:rPr>
              <a:t>. </a:t>
            </a:r>
            <a:r>
              <a:rPr lang="es-ES" altLang="es-ES" sz="2400" dirty="0"/>
              <a:t>El resto de costes tienen contribuciones anuales menores.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Los </a:t>
            </a:r>
            <a:r>
              <a:rPr lang="es-ES" altLang="es-ES" sz="2400" b="1" dirty="0">
                <a:solidFill>
                  <a:srgbClr val="6600FF"/>
                </a:solidFill>
              </a:rPr>
              <a:t>costes indirectos </a:t>
            </a:r>
            <a:r>
              <a:rPr lang="es-ES" altLang="es-ES" sz="2400" dirty="0">
                <a:solidFill>
                  <a:srgbClr val="6600FF"/>
                </a:solidFill>
              </a:rPr>
              <a:t>son un 6,1%.</a:t>
            </a:r>
            <a:r>
              <a:rPr lang="es-ES" altLang="es-ES" sz="2400" dirty="0"/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interanual de los costes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de los 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A6ECAA-7146-27F0-4B62-76DD98C70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11524"/>
            <a:ext cx="7822611" cy="62464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Incremento de los costes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4FD4FD-2E25-2034-1BC4-E22A252A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11524"/>
            <a:ext cx="7822611" cy="62464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índices de costes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33CC6D-F80A-5EAC-A48A-02D331E23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48324"/>
            <a:ext cx="7557830" cy="62096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índices de costes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527AA5-2BA1-F228-6F72-506C6FF8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20712"/>
            <a:ext cx="7035964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costes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B4AE3CD-2E58-3DD8-1474-B0868AA9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2417"/>
              </p:ext>
            </p:extLst>
          </p:nvPr>
        </p:nvGraphicFramePr>
        <p:xfrm>
          <a:off x="698622" y="1164918"/>
          <a:ext cx="7761810" cy="514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14356" imgH="3523447" progId="Excel.Sheet.12">
                  <p:link updateAutomatic="1"/>
                </p:oleObj>
              </mc:Choice>
              <mc:Fallback>
                <p:oleObj name="Worksheet" r:id="rId3" imgW="5314356" imgH="3523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622" y="1164918"/>
                        <a:ext cx="7761810" cy="5144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34950" y="1196975"/>
            <a:ext cx="8642350" cy="467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A 30 de abril de 2023 el </a:t>
            </a:r>
            <a:r>
              <a:rPr lang="es-ES" altLang="es-ES" sz="2400" dirty="0">
                <a:solidFill>
                  <a:srgbClr val="6600FF"/>
                </a:solidFill>
              </a:rPr>
              <a:t>31,3%</a:t>
            </a:r>
            <a:r>
              <a:rPr lang="es-ES" altLang="es-ES" sz="2400" dirty="0"/>
              <a:t> de los costes del </a:t>
            </a:r>
            <a:r>
              <a:rPr lang="es-ES" altLang="es-ES" sz="2400" dirty="0">
                <a:solidFill>
                  <a:srgbClr val="6600FF"/>
                </a:solidFill>
              </a:rPr>
              <a:t>vehículo articulado de carga general</a:t>
            </a:r>
            <a:r>
              <a:rPr lang="es-ES" altLang="es-ES" sz="2400" dirty="0"/>
              <a:t>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personal y dietas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31,6%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combustible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11,4%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amortización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6,1%</a:t>
            </a:r>
            <a:r>
              <a:rPr lang="es-ES" altLang="es-ES" sz="2400" dirty="0"/>
              <a:t> de los costes corresponden a los </a:t>
            </a:r>
            <a:r>
              <a:rPr lang="es-ES" altLang="es-ES" sz="2400" dirty="0">
                <a:solidFill>
                  <a:srgbClr val="6600FF"/>
                </a:solidFill>
              </a:rPr>
              <a:t>costes indirectos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4,4%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neumáticos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4,3%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seguros</a:t>
            </a:r>
            <a:r>
              <a:rPr lang="es-ES" altLang="es-ES" sz="2400" dirty="0"/>
              <a:t>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41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3,3%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financiación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2,8%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reparaciones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1,4%</a:t>
            </a:r>
            <a:r>
              <a:rPr lang="es-ES" altLang="es-ES" sz="2400" dirty="0"/>
              <a:t> de los costes corresponden a los </a:t>
            </a:r>
            <a:r>
              <a:rPr lang="es-ES" altLang="es-ES" sz="2400" dirty="0">
                <a:solidFill>
                  <a:srgbClr val="6600FF"/>
                </a:solidFill>
              </a:rPr>
              <a:t>peajes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1,4%</a:t>
            </a:r>
            <a:r>
              <a:rPr lang="es-ES" altLang="es-ES" sz="2400" dirty="0"/>
              <a:t> de los costes corresponden al </a:t>
            </a:r>
            <a:r>
              <a:rPr lang="es-ES" altLang="es-ES" sz="2400" dirty="0">
                <a:solidFill>
                  <a:srgbClr val="6600FF"/>
                </a:solidFill>
              </a:rPr>
              <a:t>coste de mantenimiento</a:t>
            </a:r>
            <a:r>
              <a:rPr lang="es-ES" altLang="es-ES" sz="2400" dirty="0"/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1,3%</a:t>
            </a:r>
            <a:r>
              <a:rPr lang="es-ES" altLang="es-ES" sz="2400" dirty="0"/>
              <a:t> de los costes corresponden al consumo de </a:t>
            </a:r>
            <a:r>
              <a:rPr lang="es-ES" altLang="es-ES" sz="2400" dirty="0">
                <a:solidFill>
                  <a:srgbClr val="6600FF"/>
                </a:solidFill>
              </a:rPr>
              <a:t>disolución de urea</a:t>
            </a:r>
            <a:r>
              <a:rPr lang="es-ES" altLang="es-ES" sz="2400" dirty="0"/>
              <a:t>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71550" y="1916113"/>
            <a:ext cx="72009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s-ES_tradnl" altLang="es-ES" sz="3600" b="1" dirty="0">
                <a:solidFill>
                  <a:srgbClr val="32AF7D"/>
                </a:solidFill>
              </a:rPr>
              <a:t>Observatorio de Costes del Transporte de Mercancías por Carretera</a:t>
            </a:r>
          </a:p>
          <a:p>
            <a:pPr algn="ctr" eaLnBrk="1" hangingPunct="1">
              <a:lnSpc>
                <a:spcPct val="125000"/>
              </a:lnSpc>
            </a:pPr>
            <a:endParaRPr lang="es-ES_tradnl" altLang="es-ES" sz="2400" b="1" dirty="0">
              <a:solidFill>
                <a:srgbClr val="32AF7D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s-ES_tradnl" altLang="es-ES" sz="2400" b="1" dirty="0">
                <a:solidFill>
                  <a:srgbClr val="32AF7D"/>
                </a:solidFill>
              </a:rPr>
              <a:t>(actualización a 30-04-2023)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0,6%</a:t>
            </a:r>
            <a:r>
              <a:rPr lang="es-ES" altLang="es-ES" sz="2400" dirty="0"/>
              <a:t> de los costes corresponden a los </a:t>
            </a:r>
            <a:r>
              <a:rPr lang="es-ES" altLang="es-ES" sz="2400" dirty="0">
                <a:solidFill>
                  <a:srgbClr val="6600FF"/>
                </a:solidFill>
              </a:rPr>
              <a:t>costes fiscales</a:t>
            </a:r>
            <a:r>
              <a:rPr lang="es-ES" altLang="es-ES" sz="2400" dirty="0"/>
              <a:t>. El Impuesto Especial sobre Hidrocarburos está incluido en el coste de combustible. El Impuesto sobre las Primas de Seguros está incluido en el coste de los seguros.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D66277-D3F9-A3FD-7EC7-76838F48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248"/>
            <a:ext cx="9144000" cy="406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Distribución de los costes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C197A88-B24E-7783-2F34-EC7BCE606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57054"/>
              </p:ext>
            </p:extLst>
          </p:nvPr>
        </p:nvGraphicFramePr>
        <p:xfrm>
          <a:off x="138113" y="920750"/>
          <a:ext cx="886777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67755" imgH="5876869" progId="Excel.Sheet.12">
                  <p:link updateAutomatic="1"/>
                </p:oleObj>
              </mc:Choice>
              <mc:Fallback>
                <p:oleObj name="Worksheet" r:id="rId3" imgW="8867755" imgH="587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3" y="920750"/>
                        <a:ext cx="8867775" cy="587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684213" y="1916113"/>
            <a:ext cx="777557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s-ES_tradnl" altLang="es-ES" sz="3600" b="1" dirty="0">
                <a:solidFill>
                  <a:srgbClr val="32AF7D"/>
                </a:solidFill>
              </a:rPr>
              <a:t>Observatorio de Precios del Transporte de Mercancías por Carretera en Vehículos Pesados</a:t>
            </a:r>
          </a:p>
          <a:p>
            <a:pPr algn="ctr" eaLnBrk="1" hangingPunct="1">
              <a:lnSpc>
                <a:spcPct val="125000"/>
              </a:lnSpc>
            </a:pPr>
            <a:endParaRPr lang="es-ES_tradnl" altLang="es-ES" sz="2400" b="1" dirty="0">
              <a:solidFill>
                <a:srgbClr val="32AF7D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s-ES_tradnl" altLang="es-ES" sz="2400" b="1" dirty="0">
                <a:solidFill>
                  <a:srgbClr val="32AF7D"/>
                </a:solidFill>
              </a:rPr>
              <a:t>(datos del primer trimestre de 2023)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79388" y="1196975"/>
            <a:ext cx="86423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/>
              <a:t>En el primer trimestre de 2023</a:t>
            </a:r>
            <a:r>
              <a:rPr lang="x-none" sz="2400" dirty="0"/>
              <a:t> los precios, sin IVA y por kilómetro en carga, </a:t>
            </a:r>
            <a:r>
              <a:rPr lang="es-ES" sz="2400" dirty="0"/>
              <a:t>disminuyeron</a:t>
            </a:r>
            <a:r>
              <a:rPr lang="x-none" sz="2400" dirty="0"/>
              <a:t> respecto al trimestre anterior para</a:t>
            </a:r>
            <a:r>
              <a:rPr lang="es-ES" sz="2400" dirty="0"/>
              <a:t> todos los rangos de distancia considerados.</a:t>
            </a:r>
          </a:p>
          <a:p>
            <a:pPr marL="0" indent="0" algn="just"/>
            <a:endParaRPr lang="es-ES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/>
              <a:t>La mayor variación del precio medio, sin IVA y por kilómetro en carga, en el primer trimestre de 2023, sobre el precio del mismo trimestre de 2022, fue el 12,1% para las distancias inferiores a 51 km y la menor fue del 7,1% para la distancia entre 201 y 300 km.</a:t>
            </a:r>
            <a:endParaRPr lang="es-ES" altLang="es-ES" sz="2400" dirty="0">
              <a:solidFill>
                <a:srgbClr val="6600FF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precios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precios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0286D49-17BF-2A19-CF79-79A4F1C0A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35768"/>
              </p:ext>
            </p:extLst>
          </p:nvPr>
        </p:nvGraphicFramePr>
        <p:xfrm>
          <a:off x="971600" y="650928"/>
          <a:ext cx="7239968" cy="620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743910" imgH="7496292" progId="Excel.SheetMacroEnabled.12">
                  <p:link updateAutomatic="1"/>
                </p:oleObj>
              </mc:Choice>
              <mc:Fallback>
                <p:oleObj name="Macro-Enabled Worksheet" r:id="rId3" imgW="8743910" imgH="749629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650928"/>
                        <a:ext cx="7239968" cy="620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Evolución de los precios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5AFBB75-85F0-57A3-2B08-C0F8A65E2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85542"/>
              </p:ext>
            </p:extLst>
          </p:nvPr>
        </p:nvGraphicFramePr>
        <p:xfrm>
          <a:off x="304800" y="792163"/>
          <a:ext cx="8534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534400" imgH="5791037" progId="Excel.SheetMacroEnabled.12">
                  <p:link updateAutomatic="1"/>
                </p:oleObj>
              </mc:Choice>
              <mc:Fallback>
                <p:oleObj name="Macro-Enabled Worksheet" r:id="rId3" imgW="8534400" imgH="5791037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92163"/>
                        <a:ext cx="85344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79388" y="1196975"/>
            <a:ext cx="8642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En el primer trimestre de 2023 los precios disminuyeron en todos los casos. Los costes del articulado de carga general también disminuyeron.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0BEBF7-9A4A-616D-AEFA-C15A1B08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93020"/>
            <a:ext cx="6522005" cy="62649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9CC3699-7F00-9980-FB04-7336FA275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1349"/>
              </p:ext>
            </p:extLst>
          </p:nvPr>
        </p:nvGraphicFramePr>
        <p:xfrm>
          <a:off x="136525" y="701675"/>
          <a:ext cx="8696325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696104" imgH="5952947" progId="Excel.SheetMacroEnabled.12">
                  <p:link updateAutomatic="1"/>
                </p:oleObj>
              </mc:Choice>
              <mc:Fallback>
                <p:oleObj name="Macro-Enabled Worksheet" r:id="rId3" imgW="8696104" imgH="5952947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" y="701675"/>
                        <a:ext cx="8696325" cy="595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764704"/>
            <a:ext cx="8642350" cy="48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None/>
            </a:pPr>
            <a:r>
              <a:rPr lang="es-ES" altLang="es-ES" sz="2400" u="sng" dirty="0">
                <a:solidFill>
                  <a:srgbClr val="000000"/>
                </a:solidFill>
              </a:rPr>
              <a:t>Variaciones de los índices de actualización</a:t>
            </a:r>
            <a:r>
              <a:rPr lang="es-ES" altLang="es-ES" sz="24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precio del gasóleo (sin IVA) </a:t>
            </a:r>
            <a:r>
              <a:rPr lang="es-ES" altLang="es-ES" sz="2400" dirty="0"/>
              <a:t>ha variado de enero a abril de 2023 un -10,8%, y un -17,8% de abril de 2022 a abril de 2023.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Arial" panose="020B0604020202020204" pitchFamily="34" charset="0"/>
              <a:buBlip>
                <a:blip r:embed="rId3"/>
              </a:buBlip>
            </a:pPr>
            <a:r>
              <a:rPr lang="es-ES" altLang="es-ES" sz="2400" dirty="0"/>
              <a:t>El </a:t>
            </a:r>
            <a:r>
              <a:rPr lang="es-ES" altLang="es-ES" sz="2400" dirty="0">
                <a:solidFill>
                  <a:srgbClr val="6600FF"/>
                </a:solidFill>
              </a:rPr>
              <a:t>coste de personal y dietas</a:t>
            </a:r>
            <a:r>
              <a:rPr lang="es-ES" altLang="es-ES" sz="2400" dirty="0"/>
              <a:t> se ha incrementado un 3% al realizarse la actualización anual.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Arial" panose="020B0604020202020204" pitchFamily="34" charset="0"/>
              <a:buBlip>
                <a:blip r:embed="rId3"/>
              </a:buBlip>
            </a:pPr>
            <a:r>
              <a:rPr lang="es-ES" altLang="es-ES" sz="2400" dirty="0"/>
              <a:t>La variación entre el </a:t>
            </a:r>
            <a:r>
              <a:rPr lang="es-ES" altLang="es-ES" sz="2400" dirty="0">
                <a:solidFill>
                  <a:srgbClr val="6600FF"/>
                </a:solidFill>
              </a:rPr>
              <a:t>tipo de interés de "nuevas operaciones en préstamos y créditos de hasta 250.000 euros para sociedades no financieras" más un diferencial del 1% </a:t>
            </a:r>
            <a:r>
              <a:rPr lang="es-ES" altLang="es-ES" sz="2400" dirty="0"/>
              <a:t>ha variado de enero a abril de 2023 un 9%, y un 76,2% de abril de 2022 a abril de 2023.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Índices de actualización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C80C5-6214-147D-12F0-537811CD7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46318"/>
            <a:ext cx="6108154" cy="62116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7F81A6B-F0FA-A595-B197-E714EA7AA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94792"/>
              </p:ext>
            </p:extLst>
          </p:nvPr>
        </p:nvGraphicFramePr>
        <p:xfrm>
          <a:off x="552450" y="746497"/>
          <a:ext cx="8039100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8039020" imgH="5962701" progId="Excel.SheetMacroEnabled.12">
                  <p:link updateAutomatic="1"/>
                </p:oleObj>
              </mc:Choice>
              <mc:Fallback>
                <p:oleObj name="Macro-Enabled Worksheet" r:id="rId3" imgW="8039020" imgH="596270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746497"/>
                        <a:ext cx="8039100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684213" y="1844675"/>
            <a:ext cx="777557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s-ES_tradnl" altLang="es-ES" sz="3600" b="1" dirty="0">
                <a:solidFill>
                  <a:srgbClr val="32AF7D"/>
                </a:solidFill>
              </a:rPr>
              <a:t>Observatorio de la Actividad del Transporte de Mercancías por Carretera en Vehículos Pesados</a:t>
            </a:r>
          </a:p>
          <a:p>
            <a:pPr algn="ctr" eaLnBrk="1" hangingPunct="1">
              <a:lnSpc>
                <a:spcPct val="125000"/>
              </a:lnSpc>
            </a:pPr>
            <a:endParaRPr lang="es-ES_tradnl" altLang="es-ES" sz="2400" b="1" dirty="0">
              <a:solidFill>
                <a:srgbClr val="32AF7D"/>
              </a:solidFill>
            </a:endParaRPr>
          </a:p>
          <a:p>
            <a:pPr algn="ctr" eaLnBrk="1" hangingPunct="1">
              <a:lnSpc>
                <a:spcPct val="125000"/>
              </a:lnSpc>
            </a:pPr>
            <a:r>
              <a:rPr lang="es-ES_tradnl" altLang="es-ES" sz="2400" b="1" dirty="0">
                <a:solidFill>
                  <a:srgbClr val="32AF7D"/>
                </a:solidFill>
              </a:rPr>
              <a:t>(datos del primer trimestre de 2023)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el primer trimestre de 2023 la actividad en el servicio público varió respecto al mismo trimestre de 2022:</a:t>
            </a:r>
            <a:endParaRPr lang="es-ES" altLang="es-ES" sz="2400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12,2%.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intrarregional un 13,3%.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interregional un 15%.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internacional un 8,2%.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12,9%.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intrarregional un 15,2%.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interregional un 11,3%.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el transporte internacional un 2,9%.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trimestrales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5666C5-B21E-1366-8938-9D8FAB1D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98206"/>
            <a:ext cx="7643174" cy="62597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E2DB550-9E67-8B3A-C3FF-2BDABCCE5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79170"/>
              </p:ext>
            </p:extLst>
          </p:nvPr>
        </p:nvGraphicFramePr>
        <p:xfrm>
          <a:off x="395288" y="865188"/>
          <a:ext cx="8353425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53445" imgH="5781609" progId="Excel.Sheet.12">
                  <p:link updateAutomatic="1"/>
                </p:oleObj>
              </mc:Choice>
              <mc:Fallback>
                <p:oleObj name="Worksheet" r:id="rId3" imgW="8353445" imgH="5781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865188"/>
                        <a:ext cx="8353425" cy="578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trimestrales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D2F7E1D-86C8-1A72-9D77-24547288B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92477"/>
              </p:ext>
            </p:extLst>
          </p:nvPr>
        </p:nvGraphicFramePr>
        <p:xfrm>
          <a:off x="371475" y="731838"/>
          <a:ext cx="8401050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00930" imgH="5838830" progId="Excel.Sheet.12">
                  <p:link updateAutomatic="1"/>
                </p:oleObj>
              </mc:Choice>
              <mc:Fallback>
                <p:oleObj name="Worksheet" r:id="rId3" imgW="8400930" imgH="5838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5" y="731838"/>
                        <a:ext cx="8401050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E2E254-E8EF-1780-F91D-5E995B6A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19" y="623620"/>
            <a:ext cx="6720965" cy="62343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BB6F2E2-6487-40A4-FF6F-42423066B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70430"/>
              </p:ext>
            </p:extLst>
          </p:nvPr>
        </p:nvGraphicFramePr>
        <p:xfrm>
          <a:off x="400050" y="725488"/>
          <a:ext cx="83439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43820" imgH="5772180" progId="Excel.Sheet.12">
                  <p:link updateAutomatic="1"/>
                </p:oleObj>
              </mc:Choice>
              <mc:Fallback>
                <p:oleObj name="Worksheet" r:id="rId3" imgW="8343820" imgH="57721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725488"/>
                        <a:ext cx="8343900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trimestrales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66B2955-13C7-9138-7915-87519328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28684"/>
              </p:ext>
            </p:extLst>
          </p:nvPr>
        </p:nvGraphicFramePr>
        <p:xfrm>
          <a:off x="325438" y="800100"/>
          <a:ext cx="8401050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00930" imgH="5838830" progId="Excel.Sheet.12">
                  <p:link updateAutomatic="1"/>
                </p:oleObj>
              </mc:Choice>
              <mc:Fallback>
                <p:oleObj name="Worksheet" r:id="rId3" imgW="8400930" imgH="5838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38" y="800100"/>
                        <a:ext cx="8401050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6208" y="764704"/>
            <a:ext cx="8642350" cy="497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“</a:t>
            </a:r>
            <a:r>
              <a:rPr lang="es-ES" altLang="es-ES" sz="2400" dirty="0">
                <a:solidFill>
                  <a:srgbClr val="6600FF"/>
                </a:solidFill>
              </a:rPr>
              <a:t>general</a:t>
            </a:r>
            <a:r>
              <a:rPr lang="es-ES" altLang="es-ES" sz="2400" dirty="0"/>
              <a:t>” se ha incrementado un 7,3% al realizarse la actualización anual.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de “</a:t>
            </a:r>
            <a:r>
              <a:rPr lang="es-ES" altLang="es-ES" sz="2400" dirty="0">
                <a:solidFill>
                  <a:srgbClr val="6600FF"/>
                </a:solidFill>
              </a:rPr>
              <a:t>neumáticos</a:t>
            </a:r>
            <a:r>
              <a:rPr lang="es-ES" altLang="es-ES" sz="2400" dirty="0"/>
              <a:t>” ha variado de enero a abril de 2023 un 2,7%, y un 12,4% de abril de 2022 a abril de 2023.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del “</a:t>
            </a:r>
            <a:r>
              <a:rPr lang="es-ES" altLang="es-ES" sz="2400" dirty="0">
                <a:solidFill>
                  <a:srgbClr val="6600FF"/>
                </a:solidFill>
              </a:rPr>
              <a:t>seguros de vehículos de motor</a:t>
            </a:r>
            <a:r>
              <a:rPr lang="es-ES" altLang="es-ES" sz="2400" dirty="0"/>
              <a:t>” no ha variado.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IPRI de la división "</a:t>
            </a:r>
            <a:r>
              <a:rPr lang="es-ES" altLang="es-ES" sz="2400" dirty="0">
                <a:solidFill>
                  <a:srgbClr val="6600FF"/>
                </a:solidFill>
              </a:rPr>
              <a:t>fabricación de vehículos de motor, remolques y semirremolques</a:t>
            </a:r>
            <a:r>
              <a:rPr lang="es-ES" altLang="es-ES" sz="2400" dirty="0"/>
              <a:t>" ha variado de enero a abril de 2023 un 1%, y un 4,5% de abril de 2022 a abril de 2023.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IPC del “</a:t>
            </a:r>
            <a:r>
              <a:rPr lang="es-ES" altLang="es-ES" sz="2400" dirty="0">
                <a:solidFill>
                  <a:srgbClr val="6600FF"/>
                </a:solidFill>
              </a:rPr>
              <a:t>mantenimiento y reparación de vehículos personales</a:t>
            </a:r>
            <a:r>
              <a:rPr lang="es-ES" altLang="es-ES" sz="2400" dirty="0"/>
              <a:t>” ha variado de enero a abril de 2023 un 2,6%, y un 6,9% de abril de 2022 a abril de 2023.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Índices de actualización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el primer trimestre de 2023 el </a:t>
            </a:r>
            <a:r>
              <a:rPr lang="es-ES" altLang="es-ES" sz="2400" u="sng" dirty="0">
                <a:solidFill>
                  <a:srgbClr val="6600FF"/>
                </a:solidFill>
              </a:rPr>
              <a:t>aprovechamiento de la oferta</a:t>
            </a:r>
            <a:r>
              <a:rPr lang="es-ES" altLang="es-ES" sz="2400" dirty="0">
                <a:solidFill>
                  <a:srgbClr val="6600FF"/>
                </a:solidFill>
              </a:rPr>
              <a:t> en el servicio público varió</a:t>
            </a:r>
            <a:r>
              <a:rPr lang="es-ES" altLang="es-ES" dirty="0"/>
              <a:t> </a:t>
            </a:r>
            <a:r>
              <a:rPr lang="es-ES" altLang="es-ES" sz="2400" dirty="0">
                <a:solidFill>
                  <a:srgbClr val="6600FF"/>
                </a:solidFill>
              </a:rPr>
              <a:t>respecto al mismo trimestre de 2021:</a:t>
            </a:r>
            <a:endParaRPr lang="es-ES" altLang="es-ES" sz="2400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5,2%.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En todo el servicio público un 5,9%.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trimestrales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EA9D45-86EF-C2BE-D435-4FF522BF8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34"/>
          <a:stretch/>
        </p:blipFill>
        <p:spPr>
          <a:xfrm>
            <a:off x="2286000" y="727868"/>
            <a:ext cx="4572000" cy="61575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22BF5CF-F366-EF31-9302-2D5A5C686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51747"/>
              </p:ext>
            </p:extLst>
          </p:nvPr>
        </p:nvGraphicFramePr>
        <p:xfrm>
          <a:off x="458788" y="812800"/>
          <a:ext cx="82296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29600" imgH="5772180" progId="Excel.Sheet.12">
                  <p:link updateAutomatic="1"/>
                </p:oleObj>
              </mc:Choice>
              <mc:Fallback>
                <p:oleObj name="Worksheet" r:id="rId3" imgW="8229600" imgH="57721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88" y="812800"/>
                        <a:ext cx="8229600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49FBF9-5803-10FE-5178-A44E0911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620713"/>
            <a:ext cx="4572000" cy="63436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08679A9-B79F-7EF3-4CD1-7CB88FB2C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36082"/>
              </p:ext>
            </p:extLst>
          </p:nvPr>
        </p:nvGraphicFramePr>
        <p:xfrm>
          <a:off x="452438" y="803275"/>
          <a:ext cx="823912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38904" imgH="5772180" progId="Excel.Sheet.12">
                  <p:link updateAutomatic="1"/>
                </p:oleObj>
              </mc:Choice>
              <mc:Fallback>
                <p:oleObj name="Worksheet" r:id="rId3" imgW="8238904" imgH="57721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38" y="803275"/>
                        <a:ext cx="8239125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2022 la </a:t>
            </a:r>
            <a:r>
              <a:rPr lang="es-ES" altLang="es-ES" sz="2400" u="sng" dirty="0">
                <a:solidFill>
                  <a:srgbClr val="6600FF"/>
                </a:solidFill>
              </a:rPr>
              <a:t>actividad total</a:t>
            </a:r>
            <a:r>
              <a:rPr lang="es-ES" altLang="es-ES" sz="2400" dirty="0">
                <a:solidFill>
                  <a:srgbClr val="6600FF"/>
                </a:solidFill>
              </a:rPr>
              <a:t> en el servicio público varió respecto a 2021:</a:t>
            </a:r>
            <a:endParaRPr lang="es-ES" altLang="es-ES" sz="2400" dirty="0"/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-1,1%.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intrarregional un -2,5%.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interregional un -2,2%.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internacional un 1,3%.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-1,6%.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intrarregional un -2,3%.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interregional un -1,7%.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el transporte internacional un 5,3%.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anual</a:t>
            </a:r>
            <a:r>
              <a:rPr lang="es-ES" altLang="es-ES" sz="2400" b="1">
                <a:solidFill>
                  <a:srgbClr val="FFFF00"/>
                </a:solidFill>
              </a:rPr>
              <a:t>es</a:t>
            </a:r>
            <a:endParaRPr lang="es-ES_tradnl" altLang="es-E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518D6D-D131-519B-D1A0-60225CE4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96222"/>
            <a:ext cx="5730182" cy="62617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CD9F4BC-ED11-B061-5331-75AF0CEDB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40894"/>
              </p:ext>
            </p:extLst>
          </p:nvPr>
        </p:nvGraphicFramePr>
        <p:xfrm>
          <a:off x="633413" y="812800"/>
          <a:ext cx="78771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812800"/>
                        <a:ext cx="78771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70E8BE-B25D-040B-90C6-14C721014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38" y="596222"/>
            <a:ext cx="5730182" cy="62617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0863866-F822-7BCB-29C0-92DDF89B5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38769"/>
              </p:ext>
            </p:extLst>
          </p:nvPr>
        </p:nvGraphicFramePr>
        <p:xfrm>
          <a:off x="858838" y="704850"/>
          <a:ext cx="7651750" cy="56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838" y="704850"/>
                        <a:ext cx="7651750" cy="566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Índices de actualización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A2D980-5F73-C431-1F76-8111C597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692696"/>
            <a:ext cx="6484764" cy="61161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79388" y="1196975"/>
            <a:ext cx="8642350" cy="268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</a:pPr>
            <a:r>
              <a:rPr lang="es-ES" altLang="es-ES" sz="2400" dirty="0"/>
              <a:t>	</a:t>
            </a:r>
            <a:r>
              <a:rPr lang="es-ES" altLang="es-ES" sz="2400" dirty="0">
                <a:solidFill>
                  <a:srgbClr val="6600FF"/>
                </a:solidFill>
              </a:rPr>
              <a:t>En 2022 el </a:t>
            </a:r>
            <a:r>
              <a:rPr lang="es-ES" altLang="es-ES" sz="2400" u="sng" dirty="0">
                <a:solidFill>
                  <a:srgbClr val="6600FF"/>
                </a:solidFill>
              </a:rPr>
              <a:t>aprovechamiento de la oferta</a:t>
            </a:r>
            <a:r>
              <a:rPr lang="es-ES" altLang="es-ES" sz="2400" dirty="0">
                <a:solidFill>
                  <a:srgbClr val="6600FF"/>
                </a:solidFill>
              </a:rPr>
              <a:t> en el servicio público varió respecto a 2021: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toneladas-kilómetro producidas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-5,2%.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</a:t>
            </a:r>
            <a:r>
              <a:rPr lang="es-ES" altLang="es-ES" sz="2400" dirty="0">
                <a:solidFill>
                  <a:srgbClr val="6600FF"/>
                </a:solidFill>
              </a:rPr>
              <a:t>toneladas transportadas por tonelada ofertada</a:t>
            </a:r>
            <a:r>
              <a:rPr lang="es-ES" altLang="es-ES" sz="2400" dirty="0"/>
              <a:t>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Wingdings" panose="05000000000000000000" pitchFamily="2" charset="2"/>
              <a:buBlip>
                <a:blip r:embed="rId4"/>
              </a:buBlip>
            </a:pPr>
            <a:r>
              <a:rPr lang="es-ES" altLang="es-ES" sz="2000" dirty="0"/>
              <a:t>En todo el servicio público un -5,6%.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Principales resultados anuales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D759E3-4956-5BD1-A8EA-6D291F3A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77" y="620712"/>
            <a:ext cx="3260078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908175" y="163513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Tn-km producidas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9199A81-554C-8B8F-C20F-315A7628C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18520"/>
              </p:ext>
            </p:extLst>
          </p:nvPr>
        </p:nvGraphicFramePr>
        <p:xfrm>
          <a:off x="633413" y="823913"/>
          <a:ext cx="78771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823913"/>
                        <a:ext cx="78771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95D7FF-6DD7-2A18-88C2-4ED9986E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177" y="620712"/>
            <a:ext cx="3260078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Tn transportadas / Tn ofertadas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7EFFB05-9639-38C3-0435-9EC99C448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74000"/>
              </p:ext>
            </p:extLst>
          </p:nvPr>
        </p:nvGraphicFramePr>
        <p:xfrm>
          <a:off x="633413" y="766763"/>
          <a:ext cx="78771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76995" imgH="5829402" progId="Excel.Sheet.12">
                  <p:link updateAutomatic="1"/>
                </p:oleObj>
              </mc:Choice>
              <mc:Fallback>
                <p:oleObj name="Worksheet" r:id="rId3" imgW="7876995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766763"/>
                        <a:ext cx="7877175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60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3"/>
              </a:buBlip>
            </a:pPr>
            <a:r>
              <a:rPr lang="es-ES" altLang="es-ES" sz="2400" dirty="0"/>
              <a:t>El porcentaje de los </a:t>
            </a:r>
            <a:r>
              <a:rPr lang="es-ES" altLang="es-ES" sz="2400" b="1" dirty="0"/>
              <a:t>kilómetros totales recorridos en vacío por los vehículos pesados de servicio público en 2022 </a:t>
            </a:r>
            <a:r>
              <a:rPr lang="es-ES" altLang="es-ES" sz="2400" dirty="0"/>
              <a:t>respecto a 2021</a:t>
            </a:r>
            <a:r>
              <a:rPr lang="es-ES" altLang="es-ES" sz="2400" b="1" dirty="0"/>
              <a:t> </a:t>
            </a:r>
            <a:r>
              <a:rPr lang="es-ES" altLang="es-ES" sz="2400" dirty="0"/>
              <a:t>únicamente disminuyó en el transporte internacional.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3"/>
              </a:buBlip>
            </a:pPr>
            <a:r>
              <a:rPr lang="es-ES" altLang="es-ES" sz="2400" dirty="0">
                <a:solidFill>
                  <a:srgbClr val="6600FF"/>
                </a:solidFill>
              </a:rPr>
              <a:t>En el primer trimestre de 2023 únicamente disminuyeron en el transporte internacional.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4E6DB2-4DE0-84A9-153F-7210389F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41215"/>
            <a:ext cx="7666434" cy="61834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659E929-CC0C-8859-2A72-B7B3CFB8F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34480"/>
              </p:ext>
            </p:extLst>
          </p:nvPr>
        </p:nvGraphicFramePr>
        <p:xfrm>
          <a:off x="395288" y="734144"/>
          <a:ext cx="835342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53445" imgH="5791037" progId="Excel.Sheet.12">
                  <p:link updateAutomatic="1"/>
                </p:oleObj>
              </mc:Choice>
              <mc:Fallback>
                <p:oleObj name="Worksheet" r:id="rId3" imgW="8353445" imgH="57910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734144"/>
                        <a:ext cx="8353425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A9B9ED-3433-95C7-2372-56362B09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40" y="620712"/>
            <a:ext cx="5733054" cy="6237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Km recorridos en vacío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D64B5DA-8AEA-E90C-6EDC-9CC313220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81430"/>
              </p:ext>
            </p:extLst>
          </p:nvPr>
        </p:nvGraphicFramePr>
        <p:xfrm>
          <a:off x="630238" y="852488"/>
          <a:ext cx="7885112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86620" imgH="5829402" progId="Excel.Sheet.12">
                  <p:link updateAutomatic="1"/>
                </p:oleObj>
              </mc:Choice>
              <mc:Fallback>
                <p:oleObj name="Worksheet" r:id="rId3" imgW="7886620" imgH="5829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852488"/>
                        <a:ext cx="7885112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3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coste anual en el “articulado de carga general” asciende a 30 de abril de 2023 a </a:t>
            </a:r>
            <a:r>
              <a:rPr lang="es-ES" sz="2400" dirty="0"/>
              <a:t>151.615,35 </a:t>
            </a:r>
            <a:r>
              <a:rPr lang="es-ES" altLang="es-ES" sz="2400" dirty="0"/>
              <a:t> €.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Blip>
                <a:blip r:embed="rId3"/>
              </a:buBlip>
            </a:pPr>
            <a:r>
              <a:rPr lang="es-ES" altLang="es-ES" sz="2400" dirty="0"/>
              <a:t>El coste unitario por kilómetro en carga es de </a:t>
            </a:r>
            <a:r>
              <a:rPr lang="es-ES" sz="2400" dirty="0"/>
              <a:t>1,4864</a:t>
            </a:r>
            <a:r>
              <a:rPr lang="es-ES" altLang="es-ES" sz="2400" dirty="0"/>
              <a:t> €/km.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El coste unitario por kilómetro total recorrido es de </a:t>
            </a:r>
            <a:r>
              <a:rPr lang="es-ES" sz="2400" dirty="0"/>
              <a:t>1,2635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s-ES" altLang="es-ES" sz="2400" dirty="0"/>
              <a:t> €/km.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Articulado de carga general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900113" y="2349500"/>
            <a:ext cx="73437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4F69A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1445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s-ES_tradnl" altLang="es-ES" sz="3600" b="1">
                <a:solidFill>
                  <a:srgbClr val="32AF7D"/>
                </a:solidFill>
              </a:rPr>
              <a:t>Comparación de la evolución:</a:t>
            </a:r>
          </a:p>
          <a:p>
            <a:pPr lvl="1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>
                <a:solidFill>
                  <a:srgbClr val="32AF7D"/>
                </a:solidFill>
              </a:rPr>
              <a:t>Costes</a:t>
            </a:r>
          </a:p>
          <a:p>
            <a:pPr lvl="1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>
                <a:solidFill>
                  <a:srgbClr val="32AF7D"/>
                </a:solidFill>
              </a:rPr>
              <a:t>Precios</a:t>
            </a:r>
          </a:p>
          <a:p>
            <a:pPr lvl="1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s-ES_tradnl" altLang="es-ES" sz="2400" b="1">
                <a:solidFill>
                  <a:srgbClr val="32AF7D"/>
                </a:solidFill>
              </a:rPr>
              <a:t>Actividad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Comparación precios-costes-actividad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9E9F84E-352B-018F-A9EB-256968A2E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15907"/>
              </p:ext>
            </p:extLst>
          </p:nvPr>
        </p:nvGraphicFramePr>
        <p:xfrm>
          <a:off x="215900" y="745188"/>
          <a:ext cx="8712200" cy="596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82090" imgH="6010168" progId="Excel.Sheet.12">
                  <p:link updateAutomatic="1"/>
                </p:oleObj>
              </mc:Choice>
              <mc:Fallback>
                <p:oleObj name="Worksheet" r:id="rId3" imgW="8782090" imgH="60101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745188"/>
                        <a:ext cx="8712200" cy="596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Comparación PIB-precios-costes-actividad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86FC932-E49D-A19B-8C06-C2F29149E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74799"/>
              </p:ext>
            </p:extLst>
          </p:nvPr>
        </p:nvGraphicFramePr>
        <p:xfrm>
          <a:off x="41275" y="854075"/>
          <a:ext cx="9061450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48775" imgH="6191260" progId="Excel.Sheet.12">
                  <p:link updateAutomatic="1"/>
                </p:oleObj>
              </mc:Choice>
              <mc:Fallback>
                <p:oleObj name="Worksheet" r:id="rId3" imgW="10048775" imgH="61912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" y="854075"/>
                        <a:ext cx="9061450" cy="558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2399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Articulado de carga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E0A501-7031-9A37-CE9C-A79213A8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5" y="693638"/>
            <a:ext cx="7767190" cy="616091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FFFF00"/>
                </a:solidFill>
              </a:rPr>
              <a:t>Articulado de carga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3D1881-9C8C-990A-1C9C-EE0E3E03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38" y="620688"/>
            <a:ext cx="5445011" cy="61923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825" y="1196975"/>
            <a:ext cx="86423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None/>
            </a:pPr>
            <a:r>
              <a:rPr lang="es-ES" altLang="es-ES" sz="2400" u="sng" dirty="0">
                <a:solidFill>
                  <a:srgbClr val="000000"/>
                </a:solidFill>
              </a:rPr>
              <a:t>Variación de los costes</a:t>
            </a:r>
            <a:r>
              <a:rPr lang="es-ES" altLang="es-ES" sz="24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None/>
            </a:pPr>
            <a:endParaRPr lang="es-ES" altLang="es-ES" sz="10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SzPct val="80000"/>
              <a:buFontTx/>
              <a:buBlip>
                <a:blip r:embed="rId3"/>
              </a:buBlip>
            </a:pPr>
            <a:r>
              <a:rPr lang="es-ES" altLang="es-ES" sz="2400" dirty="0"/>
              <a:t>En la especialidad habitual, </a:t>
            </a:r>
            <a:r>
              <a:rPr lang="es-ES" altLang="es-ES" sz="2400" dirty="0">
                <a:solidFill>
                  <a:srgbClr val="6600FF"/>
                </a:solidFill>
              </a:rPr>
              <a:t>articulado de carga general</a:t>
            </a:r>
            <a:r>
              <a:rPr lang="es-ES" altLang="es-ES" sz="2400" dirty="0"/>
              <a:t>, los costes han variado lo siguiente: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Trimestral un -3,6%.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Semestral un -8,1%.</a:t>
            </a:r>
          </a:p>
          <a:p>
            <a:pPr lvl="1" algn="just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SzPct val="80000"/>
              <a:buFont typeface="Tahoma" panose="020B0604030504040204" pitchFamily="34" charset="0"/>
              <a:buBlip>
                <a:blip r:embed="rId4"/>
              </a:buBlip>
            </a:pPr>
            <a:r>
              <a:rPr lang="es-ES" altLang="es-ES" sz="2000" dirty="0"/>
              <a:t>Interanual un -3,8%.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08175" y="158750"/>
            <a:ext cx="698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2400" b="1" dirty="0">
                <a:solidFill>
                  <a:srgbClr val="FFFF00"/>
                </a:solidFill>
              </a:rPr>
              <a:t>Variación de los costes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26826</TotalTime>
  <Words>1573</Words>
  <Application>Microsoft Office PowerPoint</Application>
  <PresentationFormat>Presentación en pantalla (4:3)</PresentationFormat>
  <Paragraphs>214</Paragraphs>
  <Slides>62</Slides>
  <Notes>62</Notes>
  <HiddenSlides>17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Vínculos</vt:lpstr>
      </vt:variant>
      <vt:variant>
        <vt:i4>20</vt:i4>
      </vt:variant>
      <vt:variant>
        <vt:lpstr>Títulos de diapositiva</vt:lpstr>
      </vt:variant>
      <vt:variant>
        <vt:i4>62</vt:i4>
      </vt:variant>
    </vt:vector>
  </HeadingPairs>
  <TitlesOfParts>
    <vt:vector size="88" baseType="lpstr">
      <vt:lpstr>Wingdings</vt:lpstr>
      <vt:lpstr>Tahoma</vt:lpstr>
      <vt:lpstr>Arial-BoldMT</vt:lpstr>
      <vt:lpstr>Arial</vt:lpstr>
      <vt:lpstr>1_Diseño predeterminado</vt:lpstr>
      <vt:lpstr>2_Diseño predeterminado</vt:lpstr>
      <vt:lpstr>file:///C:\Work\CostesMercancias\Evolución\cap3(Incrementos%20Costes).xlsx!grafica!%5bcap3(Incrementos%20Costes).xlsx%5dgrafica%20Gráfico%201</vt:lpstr>
      <vt:lpstr>file:///C:\Work\CostesMercancias\Evolución\EvolucionDistribucionCostesPresentacion.xlsx!A!%5bEvolucionDistribucionCostesPresentacion.xlsx%5dA%20Gráfico%201</vt:lpstr>
      <vt:lpstr>file:///C:\Work\PRECIOS\44-cap.xlsm!Hoja-2.2.1!F205C2:F244C15</vt:lpstr>
      <vt:lpstr>file:///C:\Work\PRECIOS\44-cap.xlsm!Hoja-2.2.1!%5b44-cap.xlsm%5dHoja-2.2.1%20Gráfico%201</vt:lpstr>
      <vt:lpstr>C:\Work\PRECIOS\44-cap.xlsm!Hoja-3.1![44-cap.xlsm]Hoja-3.1 Gráfico 16</vt:lpstr>
      <vt:lpstr>C:\Work\PRECIOS\44-cap.xlsm!Hoja-3.2![44-cap.xlsm]Hoja-3.2 Gráfico 2</vt:lpstr>
      <vt:lpstr>file:///C:\Work\Actividad\Evolucion%20(tn-km).xlsx!Tn-km(1)!%5bEvolucion%20(tn-km).xlsx%5dTn-km(1)%20Gráfico%201</vt:lpstr>
      <vt:lpstr>file:///C:\Work\Actividad\Evolucion%20(tn-km).xlsx!Tn-km(1)!%5bEvolucion%20(tn-km).xlsx%5dTn-km(1)%20Gráfico%208</vt:lpstr>
      <vt:lpstr>file:///C:\Work\Actividad\Evolucion%20(tn-km).xlsx!Tn(1)!%5bEvolucion%20(tn-km).xlsx%5dTn(1)%20Gráfico%201</vt:lpstr>
      <vt:lpstr>file:///C:\Work\Actividad\Evolucion%20(tn-km).xlsx!Tn(1)!%5bEvolucion%20(tn-km).xlsx%5dTn(1)%20Gráfico%208</vt:lpstr>
      <vt:lpstr>file:///C:\Work\Actividad\Evolucion%20(tn-km).xlsx!Tn-km(3)!%5bEvolucion%20(tn-km).xlsx%5dTn-km(3)%20Gráfico%201</vt:lpstr>
      <vt:lpstr>file:///C:\Work\Actividad\Evolucion%20(tn-km).xlsx!Tn(3)!%5bEvolucion%20(tn-km).xlsx%5dTn(3)%20Gráfico%201</vt:lpstr>
      <vt:lpstr>file:///C:\Work\Actividad\Evolucion%20(tn-km).xlsx!Tn-km(2)!%5bEvolucion%20(tn-km).xlsx%5dTn-km(2)%20Gráfico%201</vt:lpstr>
      <vt:lpstr>file:///C:\Work\Actividad\Evolucion%20(tn-km).xlsx!Tn(2)!%5bEvolucion%20(tn-km).xlsx%5dTn(2)%20Gráfico%201</vt:lpstr>
      <vt:lpstr>file:///C:\Work\Actividad\Evolucion%20(tn-km).xlsx!Tn-km(4)!%5bEvolucion%20(tn-km).xlsx%5dTn-km(4)%20Gráfico%201</vt:lpstr>
      <vt:lpstr>file:///C:\Work\Actividad\Evolucion%20(tn-km).xlsx!Tn(4)!%5bEvolucion%20(tn-km).xlsx%5dTn(4)%20Gráfico%201</vt:lpstr>
      <vt:lpstr>file:///C:\Work\Actividad\Evolucion%20(km).xlsx!%25%20km%20vacío(1)!%5bEvolucion%20(km).xlsx%5d%25%20km%20vacío(1)%20Gráfico%201</vt:lpstr>
      <vt:lpstr>file:///C:\Work\Actividad\Evolucion%20(km).xlsx!%25%20km%20vacío(2)!%5bEvolucion%20(km).xlsx%5d%25%20km%20vacío(2)%20Gráfico%201</vt:lpstr>
      <vt:lpstr>C:\Work\Actividad\Costes-Precios-Actividad1.xlsx!Hoja1![Costes-Precios-Actividad1.xlsx]Hoja1 Gráfico 16</vt:lpstr>
      <vt:lpstr>file:///C:\Work\Actividad\Costes-Precios-Actividad1.xlsx!PIB!%5bCostes-Precios-Actividad1.xlsx%5dPIB%20Gráfico%201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Fomento (DG Transporte Terrestre)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Carrera Cabañeros</dc:creator>
  <cp:lastModifiedBy>Lázaro Redondo</cp:lastModifiedBy>
  <cp:revision>1677</cp:revision>
  <cp:lastPrinted>2022-12-20T07:50:09Z</cp:lastPrinted>
  <dcterms:created xsi:type="dcterms:W3CDTF">2005-03-28T15:00:02Z</dcterms:created>
  <dcterms:modified xsi:type="dcterms:W3CDTF">2023-06-20T07:11:08Z</dcterms:modified>
</cp:coreProperties>
</file>